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95" r:id="rId2"/>
    <p:sldId id="303" r:id="rId3"/>
    <p:sldId id="314" r:id="rId4"/>
    <p:sldId id="280" r:id="rId5"/>
    <p:sldId id="286" r:id="rId6"/>
    <p:sldId id="284" r:id="rId7"/>
    <p:sldId id="315" r:id="rId8"/>
    <p:sldId id="317" r:id="rId9"/>
    <p:sldId id="318" r:id="rId10"/>
    <p:sldId id="430" r:id="rId11"/>
    <p:sldId id="431" r:id="rId12"/>
    <p:sldId id="316" r:id="rId13"/>
    <p:sldId id="288" r:id="rId14"/>
    <p:sldId id="289" r:id="rId15"/>
    <p:sldId id="291" r:id="rId16"/>
    <p:sldId id="308" r:id="rId17"/>
    <p:sldId id="310" r:id="rId18"/>
    <p:sldId id="296" r:id="rId19"/>
    <p:sldId id="298" r:id="rId20"/>
    <p:sldId id="299" r:id="rId21"/>
    <p:sldId id="351" r:id="rId22"/>
    <p:sldId id="301" r:id="rId23"/>
    <p:sldId id="300" r:id="rId24"/>
    <p:sldId id="313" r:id="rId25"/>
    <p:sldId id="39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50F"/>
    <a:srgbClr val="601104"/>
    <a:srgbClr val="A3F98F"/>
    <a:srgbClr val="EFF79F"/>
    <a:srgbClr val="9CE8FA"/>
    <a:srgbClr val="FBA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1" autoAdjust="0"/>
    <p:restoredTop sz="94660"/>
  </p:normalViewPr>
  <p:slideViewPr>
    <p:cSldViewPr>
      <p:cViewPr varScale="1">
        <p:scale>
          <a:sx n="72" d="100"/>
          <a:sy n="72" d="100"/>
        </p:scale>
        <p:origin x="-540" y="-102"/>
      </p:cViewPr>
      <p:guideLst>
        <p:guide orient="horz" pos="262"/>
        <p:guide pos="608"/>
        <p:guide pos="71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410F3-894D-44B4-A048-ADEEAD0A2C4F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3DF5B-8997-4D0C-A9BD-160112F707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17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C1D4F5-D233-4908-9FE0-B73086C4EE8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89D31-9903-4F09-98A5-64542A86A594}" type="datetimeFigureOut">
              <a:rPr lang="zh-CN" altLang="en-US" smtClean="0"/>
              <a:t>2021/1/27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F2CF7-EA29-4532-A206-E467B2F30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44500"/>
                  <a:satMod val="160000"/>
                </a:schemeClr>
              </a:gs>
              <a:gs pos="59000">
                <a:srgbClr val="FBFCFE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1" y="2218412"/>
            <a:ext cx="4036353" cy="3704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41" y="5482312"/>
            <a:ext cx="1438537" cy="1324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659" y="5149669"/>
            <a:ext cx="1007788" cy="910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240792" y="5465625"/>
            <a:ext cx="929468" cy="98151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91041" y="2543208"/>
            <a:ext cx="563372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335" b="1" dirty="0">
                <a:solidFill>
                  <a:srgbClr val="3C68A2"/>
                </a:solidFill>
              </a:rPr>
              <a:t>学生平板专题学习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91041" y="1985539"/>
            <a:ext cx="3443571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5" dirty="0" smtClean="0">
                <a:solidFill>
                  <a:srgbClr val="3C68A2"/>
                </a:solidFill>
                <a:latin typeface="+mj-ea"/>
                <a:ea typeface="+mj-ea"/>
              </a:rPr>
              <a:t>2021Ruiyiyunjiaoxue</a:t>
            </a:r>
            <a:endParaRPr lang="zh-CN" altLang="en-US" sz="2665" dirty="0">
              <a:solidFill>
                <a:srgbClr val="3C68A2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91041" y="3611031"/>
            <a:ext cx="4964821" cy="1322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dirty="0">
                <a:solidFill>
                  <a:srgbClr val="3C68A2"/>
                </a:solidFill>
                <a:latin typeface="+mj-ea"/>
                <a:ea typeface="+mj-ea"/>
              </a:rPr>
              <a:t>少年派基本功能操作</a:t>
            </a:r>
            <a:r>
              <a:rPr lang="en-US" altLang="zh-CN" sz="2665" dirty="0" smtClean="0">
                <a:solidFill>
                  <a:srgbClr val="3C68A2"/>
                </a:solidFill>
                <a:latin typeface="+mj-ea"/>
                <a:ea typeface="+mj-ea"/>
              </a:rPr>
              <a:t>——</a:t>
            </a:r>
            <a:r>
              <a:rPr lang="zh-CN" altLang="en-US" sz="2660" dirty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李</a:t>
            </a:r>
            <a:r>
              <a:rPr lang="zh-CN" altLang="en-US" sz="2660" dirty="0" smtClean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老师</a:t>
            </a:r>
            <a:endParaRPr lang="zh-CN" altLang="en-US" sz="2660" dirty="0">
              <a:solidFill>
                <a:srgbClr val="3C68A2"/>
              </a:solidFill>
              <a:latin typeface="+mj-ea"/>
              <a:ea typeface="+mj-ea"/>
            </a:endParaRPr>
          </a:p>
          <a:p>
            <a:pPr algn="l"/>
            <a:r>
              <a:rPr lang="zh-CN" altLang="en-US" sz="2665" dirty="0">
                <a:solidFill>
                  <a:srgbClr val="3C68A2"/>
                </a:solidFill>
                <a:latin typeface="+mj-ea"/>
                <a:ea typeface="+mj-ea"/>
              </a:rPr>
              <a:t/>
            </a:r>
            <a:br>
              <a:rPr lang="zh-CN" altLang="en-US" sz="2665" dirty="0">
                <a:solidFill>
                  <a:srgbClr val="3C68A2"/>
                </a:solidFill>
                <a:latin typeface="+mj-ea"/>
                <a:ea typeface="+mj-ea"/>
              </a:rPr>
            </a:br>
            <a:endParaRPr lang="zh-CN" altLang="en-US" sz="2665" dirty="0">
              <a:solidFill>
                <a:srgbClr val="3C68A2"/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91041" y="3545112"/>
            <a:ext cx="7042953" cy="0"/>
          </a:xfrm>
          <a:prstGeom prst="line">
            <a:avLst/>
          </a:prstGeom>
          <a:ln>
            <a:solidFill>
              <a:srgbClr val="3C6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3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300" y="1465580"/>
            <a:ext cx="11468100" cy="485648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609600" y="23664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③</a:t>
            </a:r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答题卡的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使用 （方式</a:t>
            </a:r>
            <a:r>
              <a:rPr lang="en-US" altLang="zh-CN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>
          <a:xfrm>
            <a:off x="609600" y="23664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③</a:t>
            </a:r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答题卡的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使用 （方式</a:t>
            </a:r>
            <a:r>
              <a:rPr lang="en-US" altLang="zh-CN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400550"/>
            <a:ext cx="10610850" cy="1657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1379855"/>
            <a:ext cx="10706100" cy="971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97930" y="2908935"/>
            <a:ext cx="3723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完成作答后点击</a:t>
            </a:r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lang="zh-CN" altLang="en-US" sz="2400" b="1">
                <a:solidFill>
                  <a:srgbClr val="FF0000"/>
                </a:solidFill>
              </a:rPr>
              <a:t>提交回答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9009380" y="2533650"/>
            <a:ext cx="916940" cy="2921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2760" y="236855"/>
            <a:ext cx="7752715" cy="1143000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）课堂互动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65891" y="1639977"/>
            <a:ext cx="6745898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①客观题作答</a:t>
            </a:r>
            <a:endParaRPr lang="en-US" altLang="zh-CN" sz="4000" b="1" dirty="0" smtClean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②主观题作答</a:t>
            </a:r>
            <a:endParaRPr lang="en-US" altLang="zh-CN" sz="4000" b="1" dirty="0" smtClean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4000" b="1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③习题收集与查看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6588" y="4144092"/>
            <a:ext cx="3720426" cy="2296332"/>
            <a:chOff x="1558702" y="2247449"/>
            <a:chExt cx="3720426" cy="26217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30" y="4221088"/>
              <a:ext cx="768098" cy="55778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926" y="3198871"/>
              <a:ext cx="743714" cy="51816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742" y="2247449"/>
              <a:ext cx="1440160" cy="211765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702" y="3789040"/>
              <a:ext cx="1080120" cy="101284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846" y="4149080"/>
              <a:ext cx="527305" cy="3566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854" y="3294704"/>
              <a:ext cx="2009771" cy="1574456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课堂选择题</a:t>
            </a:r>
            <a:r>
              <a:rPr lang="zh-CN" altLang="en-US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12776"/>
            <a:ext cx="10873208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071664" y="3861048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点击可以选以选定答案</a:t>
            </a:r>
            <a:endParaRPr lang="zh-CN" altLang="en-US" sz="32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0056" y="501317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确定答案提交</a:t>
            </a:r>
            <a:endParaRPr lang="zh-CN" altLang="en-US" sz="28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916832"/>
            <a:ext cx="6696744" cy="167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274638"/>
            <a:ext cx="10887000" cy="778098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课堂主观题作答</a:t>
            </a:r>
            <a:endParaRPr lang="zh-CN" altLang="en-US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052736"/>
            <a:ext cx="10513168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760296" y="148478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粗笔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6260" y="2247255"/>
            <a:ext cx="169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文本输入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4292" y="2679303"/>
            <a:ext cx="142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橡皮擦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80276" y="3212976"/>
            <a:ext cx="1548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调色版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8208" y="378904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作图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工具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52184" y="4437112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拍照上传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4352" y="4551511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旋转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6080" y="508518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点击保存提交</a:t>
            </a:r>
            <a:endParaRPr lang="zh-CN" altLang="en-US" sz="36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0136" y="5775647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适应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屏幕大小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2696" y="184482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细笔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6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809105"/>
            <a:ext cx="26479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47528" y="3212105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主观题作答工具  </a:t>
            </a:r>
            <a:r>
              <a:rPr lang="zh-CN" altLang="en-US" sz="6000" b="1" dirty="0" smtClean="0">
                <a:solidFill>
                  <a:srgbClr val="FF0000"/>
                </a:solidFill>
              </a:rPr>
              <a:t>→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36525" y="143354"/>
            <a:ext cx="466825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zh-CN" altLang="en-US" sz="1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              </a:t>
            </a:r>
            <a:r>
              <a:rPr lang="zh-CN" altLang="en-US" sz="4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习题收集</a:t>
            </a:r>
          </a:p>
        </p:txBody>
      </p: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570" y="-24130"/>
            <a:ext cx="296672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010535" y="955040"/>
            <a:ext cx="6983730" cy="5721134"/>
            <a:chOff x="2690" y="1264"/>
            <a:chExt cx="10998" cy="901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" y="1264"/>
              <a:ext cx="1855" cy="1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22" y="1515"/>
              <a:ext cx="896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错题本图标，点开后会出现下列图标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580" y="2933"/>
              <a:ext cx="4605" cy="7341"/>
              <a:chOff x="10449" y="2379"/>
              <a:chExt cx="4605" cy="8228"/>
            </a:xfrm>
          </p:grpSpPr>
          <p:pic>
            <p:nvPicPr>
              <p:cNvPr id="12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" y="2379"/>
                <a:ext cx="4605" cy="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1414" y="3926"/>
                <a:ext cx="907" cy="4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习题收集目录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322" y="3926"/>
                <a:ext cx="548" cy="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截平板电脑图加入习题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115" y="3926"/>
                <a:ext cx="594" cy="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截老师白板图加入习题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023" y="3926"/>
                <a:ext cx="633" cy="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照相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.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把图片加入习题</a:t>
                </a:r>
              </a:p>
            </p:txBody>
          </p:sp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58" y="3369"/>
                <a:ext cx="390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20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55" y="3402"/>
                <a:ext cx="390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1" y="3417"/>
                <a:ext cx="390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22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22" y="3399"/>
                <a:ext cx="390" cy="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4" y="44624"/>
            <a:ext cx="11950866" cy="662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470" y="5461635"/>
            <a:ext cx="2313940" cy="1373505"/>
            <a:chOff x="1558702" y="2247449"/>
            <a:chExt cx="3720426" cy="262171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30" y="4221088"/>
              <a:ext cx="768098" cy="5577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926" y="3198871"/>
              <a:ext cx="743714" cy="51816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742" y="2247449"/>
              <a:ext cx="1440160" cy="211765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702" y="3789040"/>
              <a:ext cx="1080120" cy="101284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846" y="4149080"/>
              <a:ext cx="527305" cy="35661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854" y="3294704"/>
              <a:ext cx="2009771" cy="1574456"/>
            </a:xfrm>
            <a:prstGeom prst="rect">
              <a:avLst/>
            </a:prstGeom>
          </p:spPr>
        </p:pic>
      </p:grpSp>
      <p:sp>
        <p:nvSpPr>
          <p:cNvPr id="17" name="标题 1"/>
          <p:cNvSpPr txBox="1"/>
          <p:nvPr/>
        </p:nvSpPr>
        <p:spPr>
          <a:xfrm>
            <a:off x="479376" y="26064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sz="54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3</a:t>
            </a:r>
            <a:r>
              <a:rPr lang="zh-CN" altLang="en-US" sz="5400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r>
              <a:rPr lang="zh-CN" altLang="en-US" sz="5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课后使用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91308" y="1998276"/>
            <a:ext cx="83375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①在线答疑</a:t>
            </a:r>
          </a:p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②课堂实录</a:t>
            </a:r>
          </a:p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③</a:t>
            </a:r>
            <a:r>
              <a:rPr lang="zh-CN" altLang="en-US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离线</a:t>
            </a: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学习数据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1" name="图片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24" y="1148507"/>
            <a:ext cx="10513168" cy="5433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887000" cy="100811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在线答疑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366712"/>
            <a:ext cx="9858375" cy="612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3352" y="5157192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各科任老师名字</a:t>
            </a:r>
            <a:endParaRPr lang="zh-CN" altLang="en-US" sz="36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1824" y="2204864"/>
            <a:ext cx="553998" cy="1224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绘画版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1864" y="2492896"/>
            <a:ext cx="553998" cy="12241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语音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1904" y="2456892"/>
            <a:ext cx="553998" cy="7560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拍照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91943" y="2509664"/>
            <a:ext cx="553998" cy="84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表情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2024" y="1844824"/>
            <a:ext cx="553998" cy="1584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文本输入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6298" y="2357264"/>
            <a:ext cx="553998" cy="85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发送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2150205"/>
            <a:ext cx="1841027" cy="228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30" y="3136265"/>
            <a:ext cx="686435" cy="6864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2078990"/>
            <a:ext cx="624205" cy="60706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330" y="5205095"/>
            <a:ext cx="654685" cy="6985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10" y="3978910"/>
            <a:ext cx="612140" cy="852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865" y="3187065"/>
            <a:ext cx="3446780" cy="5835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②课堂互动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07865" y="2089785"/>
            <a:ext cx="3447415" cy="5835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①自主学习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07865" y="4246880"/>
            <a:ext cx="3446780" cy="5835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③课后使用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07865" y="5318760"/>
            <a:ext cx="3446780" cy="5835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④注意事项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0898" y="870878"/>
            <a:ext cx="8280920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一、学习概要</a:t>
            </a: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lp1234\Desktop\学生\QQ图片201501070958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" y="0"/>
            <a:ext cx="12158945" cy="68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42569" y="1651154"/>
            <a:ext cx="597666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正确的交流方式</a:t>
            </a:r>
            <a:r>
              <a:rPr lang="en-US" altLang="zh-CN" sz="48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…</a:t>
            </a:r>
            <a:r>
              <a:rPr lang="en-US" altLang="zh-CN" sz="36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.</a:t>
            </a:r>
            <a:endParaRPr lang="zh-CN" altLang="en-US" sz="36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1203325"/>
            <a:ext cx="9953625" cy="511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9" y="-35779"/>
            <a:ext cx="12192000" cy="90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24644"/>
            <a:ext cx="10989595" cy="60087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52" y="3861048"/>
            <a:ext cx="4680520" cy="25540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1744" y="2598003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点击菜单综合键，打开选中离线学习数据就可以设置离线要下载资源的时间。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9" y="260648"/>
            <a:ext cx="10801200" cy="6381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9936" y="456196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点击进入离线模式</a:t>
            </a:r>
            <a:endParaRPr lang="zh-CN" altLang="en-US" sz="28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79376" y="260648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b="1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b="1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4</a:t>
            </a:r>
            <a:r>
              <a:rPr lang="zh-CN" altLang="en-US" b="1" dirty="0" smtClean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）注意事项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2980" y="2272030"/>
            <a:ext cx="108013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见附件：</a:t>
            </a:r>
          </a:p>
          <a:p>
            <a:endParaRPr lang="zh-CN" altLang="en-US" sz="2800" b="1"/>
          </a:p>
          <a:p>
            <a:r>
              <a:rPr lang="zh-CN" altLang="en-US" sz="2800" b="1"/>
              <a:t>《广东第二师范学院番禺附属中学 学生平板管理及使用规范》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1" y="2218412"/>
            <a:ext cx="4036353" cy="37040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41" y="5482312"/>
            <a:ext cx="1438537" cy="1324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659" y="5149669"/>
            <a:ext cx="1007788" cy="910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240792" y="5465625"/>
            <a:ext cx="929468" cy="98151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491041" y="2543208"/>
            <a:ext cx="5981700" cy="912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335" b="1" dirty="0">
                <a:solidFill>
                  <a:srgbClr val="3C68A2"/>
                </a:solidFill>
              </a:rPr>
              <a:t>感谢聆听 </a:t>
            </a:r>
            <a:r>
              <a:rPr lang="en-US" altLang="zh-CN" sz="5065" b="1" dirty="0">
                <a:solidFill>
                  <a:srgbClr val="3C68A2"/>
                </a:solidFill>
                <a:latin typeface="+mj-ea"/>
                <a:ea typeface="+mj-ea"/>
              </a:rPr>
              <a:t>THANK YOU</a:t>
            </a:r>
            <a:endParaRPr lang="zh-CN" altLang="en-US" sz="5065" b="1" dirty="0">
              <a:solidFill>
                <a:srgbClr val="3C68A2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91041" y="1985539"/>
            <a:ext cx="3443571" cy="502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dirty="0" smtClean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2021Ruiyiyunjiaoxue</a:t>
            </a:r>
            <a:endParaRPr lang="zh-CN" altLang="en-US" sz="2665" dirty="0">
              <a:solidFill>
                <a:srgbClr val="3C68A2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91041" y="3611031"/>
            <a:ext cx="425196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dirty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睿易云教学平台</a:t>
            </a:r>
            <a:r>
              <a:rPr lang="en-US" altLang="zh-CN" sz="2665" dirty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——</a:t>
            </a:r>
            <a:r>
              <a:rPr lang="zh-CN" altLang="en-US" sz="2665" dirty="0">
                <a:solidFill>
                  <a:srgbClr val="3C68A2"/>
                </a:solidFill>
                <a:latin typeface="+mj-ea"/>
                <a:ea typeface="+mj-ea"/>
                <a:sym typeface="+mn-ea"/>
              </a:rPr>
              <a:t>少年派</a:t>
            </a:r>
            <a:endParaRPr lang="zh-CN" altLang="en-US" sz="2665" dirty="0">
              <a:solidFill>
                <a:srgbClr val="3C68A2"/>
              </a:solidFill>
              <a:latin typeface="+mj-ea"/>
              <a:ea typeface="+mj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491041" y="3545112"/>
            <a:ext cx="7042953" cy="0"/>
          </a:xfrm>
          <a:prstGeom prst="line">
            <a:avLst/>
          </a:prstGeom>
          <a:ln>
            <a:solidFill>
              <a:srgbClr val="3C6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600"/>
                            </p:stCondLst>
                            <p:childTnLst>
                              <p:par>
                                <p:cTn id="5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sz="4800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sz="4800" dirty="0" smtClean="0">
                <a:solidFill>
                  <a:srgbClr val="00206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）自主学习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21890" y="1834515"/>
            <a:ext cx="85312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①学生平板页面熟悉</a:t>
            </a:r>
          </a:p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②自主学习的答题与提交方式</a:t>
            </a:r>
          </a:p>
          <a:p>
            <a:pPr fontAlgn="auto"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j-cs"/>
              </a:rPr>
              <a:t>③答题卡的使用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99390" y="4908550"/>
            <a:ext cx="2447925" cy="1643380"/>
            <a:chOff x="1558702" y="2247449"/>
            <a:chExt cx="3720426" cy="262171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30" y="4221088"/>
              <a:ext cx="768098" cy="55778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4926" y="3198871"/>
              <a:ext cx="743714" cy="51816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742" y="2247449"/>
              <a:ext cx="1440160" cy="211765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702" y="3789040"/>
              <a:ext cx="1080120" cy="101284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846" y="4149080"/>
              <a:ext cx="527305" cy="3566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6854" y="3294704"/>
              <a:ext cx="2009771" cy="1574456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4504690" cy="6477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①学生平板界面</a:t>
            </a:r>
            <a:endParaRPr lang="zh-CN" altLang="en-US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800100"/>
            <a:ext cx="11602085" cy="587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>
            <a:normAutofit fontScale="90000"/>
          </a:bodyPr>
          <a:lstStyle/>
          <a:p>
            <a:r>
              <a:rPr lang="zh-CN" altLang="en-US" sz="54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主观题作答方式</a:t>
            </a:r>
            <a:endParaRPr lang="zh-CN" altLang="en-US" sz="5400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340768"/>
            <a:ext cx="10513168" cy="511256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主观题</a:t>
            </a:r>
            <a:r>
              <a:rPr lang="zh-CN" altLang="en-US" sz="4800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绘画版功能界面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68760"/>
            <a:ext cx="10729192" cy="547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95400" y="4029580"/>
            <a:ext cx="553998" cy="9835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粗笔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14" y="3645024"/>
            <a:ext cx="553998" cy="9835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细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笔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5520" y="3645024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橡</a:t>
            </a:r>
            <a:endParaRPr lang="en-US" altLang="zh-CN" sz="24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皮</a:t>
            </a:r>
            <a:endParaRPr lang="en-US" altLang="zh-CN" sz="24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擦</a:t>
            </a:r>
            <a:endParaRPr lang="zh-CN" altLang="en-US" sz="24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9576" y="3573016"/>
            <a:ext cx="4411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清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除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所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有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笔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记</a:t>
            </a:r>
            <a:endParaRPr lang="zh-CN" altLang="en-US" sz="20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1624" y="3429000"/>
            <a:ext cx="4411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平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板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笔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颜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色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切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换</a:t>
            </a:r>
            <a:endParaRPr lang="zh-CN" altLang="en-US" sz="20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680864" y="3291651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图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工</a:t>
            </a:r>
            <a:endParaRPr lang="en-US" altLang="zh-CN" sz="2000" b="1" dirty="0" smtClean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具</a:t>
            </a:r>
            <a:endParaRPr lang="zh-CN" altLang="en-US" sz="20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2159020"/>
            <a:ext cx="2592288" cy="28541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3664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②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答题</a:t>
            </a:r>
            <a:r>
              <a:rPr lang="zh-CN" altLang="en-US" b="1" dirty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卡的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使用 （方式</a:t>
            </a:r>
            <a:r>
              <a:rPr lang="en-US" altLang="zh-CN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24" y="-23900"/>
            <a:ext cx="3591978" cy="16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11" y="1201107"/>
            <a:ext cx="9361041" cy="546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56240" y="3140968"/>
            <a:ext cx="1888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①点击打开答题卡</a:t>
            </a:r>
            <a:endParaRPr lang="zh-CN" altLang="en-US" sz="2800" b="1" dirty="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7888" y="4707141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②再次打开文档</a:t>
            </a:r>
            <a:endParaRPr lang="zh-CN" altLang="en-US" sz="28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0" y="73695"/>
            <a:ext cx="12192000" cy="6667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32104" y="890717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②点击可以放大窗口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0296" y="5643245"/>
            <a:ext cx="2448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①点击打开主观题作答区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1" y="194686"/>
            <a:ext cx="11449272" cy="650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95,&quot;width&quot;:1710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312</Words>
  <Application>Microsoft Office PowerPoint</Application>
  <PresentationFormat>自定义</PresentationFormat>
  <Paragraphs>94</Paragraphs>
  <Slides>25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（1）自主学习</vt:lpstr>
      <vt:lpstr>①学生平板界面</vt:lpstr>
      <vt:lpstr>主观题作答方式</vt:lpstr>
      <vt:lpstr>主观题绘画版功能界面</vt:lpstr>
      <vt:lpstr>②答题卡的使用 （方式1）</vt:lpstr>
      <vt:lpstr>PowerPoint 演示文稿</vt:lpstr>
      <vt:lpstr>PowerPoint 演示文稿</vt:lpstr>
      <vt:lpstr>PowerPoint 演示文稿</vt:lpstr>
      <vt:lpstr>PowerPoint 演示文稿</vt:lpstr>
      <vt:lpstr>（2）课堂互动</vt:lpstr>
      <vt:lpstr>课堂选择题作答</vt:lpstr>
      <vt:lpstr>课堂主观题作答</vt:lpstr>
      <vt:lpstr>PowerPoint 演示文稿</vt:lpstr>
      <vt:lpstr>PowerPoint 演示文稿</vt:lpstr>
      <vt:lpstr>PowerPoint 演示文稿</vt:lpstr>
      <vt:lpstr>在线答疑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winde</cp:lastModifiedBy>
  <cp:revision>211</cp:revision>
  <dcterms:created xsi:type="dcterms:W3CDTF">2012-12-12T04:34:00Z</dcterms:created>
  <dcterms:modified xsi:type="dcterms:W3CDTF">2021-01-27T15:42:13Z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